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5" r:id="rId7"/>
    <p:sldId id="267" r:id="rId8"/>
    <p:sldId id="266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lun Darren Huang" initials="JDH" lastIdx="1" clrIdx="0">
    <p:extLst>
      <p:ext uri="{19B8F6BF-5375-455C-9EA6-DF929625EA0E}">
        <p15:presenceInfo xmlns:p15="http://schemas.microsoft.com/office/powerpoint/2012/main" userId="S::S3755729@student.rmit.edu.au::ffdd8617-90b7-435c-8653-b085bfac4c4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62441" autoAdjust="0"/>
  </p:normalViewPr>
  <p:slideViewPr>
    <p:cSldViewPr snapToGrid="0">
      <p:cViewPr varScale="1">
        <p:scale>
          <a:sx n="57" d="100"/>
          <a:sy n="57" d="100"/>
        </p:scale>
        <p:origin x="168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9714A-6820-40B9-9AC6-ECD63B9811C7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704E6-66CB-4970-9924-D106B96BE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7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01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939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63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2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67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18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16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51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32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704E6-66CB-4970-9924-D106B96BE1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5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3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8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7446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945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800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06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70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82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13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12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61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0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7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8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58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81F3C-60C7-43F4-9A50-3BE418025FB3}" type="datetimeFigureOut">
              <a:rPr lang="en-US" smtClean="0"/>
              <a:t>10-Jun-20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C155308-E7A1-438D-AD20-149F87F0B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1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index.html" TargetMode="External"/><Relationship Id="rId2" Type="http://schemas.openxmlformats.org/officeDocument/2006/relationships/hyperlink" Target="https://archive.ics.uci.edu/ml/datasets/BLE+RSSI+Dataset+for+Indoor+localization+and+Navig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EF9D4-8267-4678-8E12-4779FBCFF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565" y="2404534"/>
            <a:ext cx="8485438" cy="1646302"/>
          </a:xfrm>
        </p:spPr>
        <p:txBody>
          <a:bodyPr/>
          <a:lstStyle/>
          <a:p>
            <a:r>
              <a:rPr lang="en-US" dirty="0"/>
              <a:t>Practical Data Science </a:t>
            </a:r>
            <a:br>
              <a:rPr lang="en-US" dirty="0"/>
            </a:br>
            <a:r>
              <a:rPr lang="en-US" dirty="0"/>
              <a:t>Assignment 2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6BD7-85B5-4E4F-8623-C21990CA4A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Jialun Darren Huang (S3755729)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7E3EAFE-C5EE-4301-AA31-A9A1F6774F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3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76"/>
    </mc:Choice>
    <mc:Fallback xmlns="">
      <p:transition spd="slow" advTm="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EF9D4-8267-4678-8E12-4779FBCFF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565" y="2404534"/>
            <a:ext cx="8485438" cy="1646302"/>
          </a:xfrm>
        </p:spPr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6BD7-85B5-4E4F-8623-C21990CA4A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90AC03C-41C8-4163-A66A-DA9E00A46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7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1"/>
    </mc:Choice>
    <mc:Fallback xmlns="">
      <p:transition spd="slow" advTm="3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3C80F-0435-4C59-BE8F-591DABF7C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0198B-CB66-4639-9B0E-0642715F7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- BLE RSSI Dataset for Indoor localization and Navigation Data Set</a:t>
            </a:r>
          </a:p>
          <a:p>
            <a:pPr lvl="1"/>
            <a:r>
              <a:rPr lang="en-US" u="sng" dirty="0">
                <a:hlinkClick r:id="rId2"/>
              </a:rPr>
              <a:t>https://archive.ics.uci.edu/ml/datasets/BLE+RSSI+Dataset+for+Indoor+localization+and+Navigation#</a:t>
            </a:r>
            <a:endParaRPr lang="en-US" dirty="0"/>
          </a:p>
          <a:p>
            <a:r>
              <a:rPr lang="en-US" dirty="0" err="1"/>
              <a:t>Sklearn</a:t>
            </a:r>
            <a:r>
              <a:rPr lang="en-US" dirty="0"/>
              <a:t> libraries</a:t>
            </a:r>
          </a:p>
          <a:p>
            <a:pPr lvl="1"/>
            <a:r>
              <a:rPr lang="en-US" u="sng" dirty="0">
                <a:hlinkClick r:id="rId3"/>
              </a:rPr>
              <a:t>https://scikit-learn.org/stable/index.html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7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DDE7A-FDDC-4FF3-BC60-4A714481E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B9E62-F427-437D-B17C-E1400933B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Goal of the project</a:t>
            </a:r>
          </a:p>
          <a:p>
            <a:r>
              <a:rPr lang="en-US" dirty="0"/>
              <a:t>Hypothesis/Questions</a:t>
            </a:r>
          </a:p>
          <a:p>
            <a:r>
              <a:rPr lang="en-US" dirty="0"/>
              <a:t>Modelling Steps</a:t>
            </a:r>
          </a:p>
          <a:p>
            <a:pPr lvl="1"/>
            <a:r>
              <a:rPr lang="en-US" dirty="0"/>
              <a:t>Data Preparation</a:t>
            </a:r>
          </a:p>
          <a:p>
            <a:pPr lvl="1"/>
            <a:r>
              <a:rPr lang="en-US" dirty="0"/>
              <a:t>Data Exploration</a:t>
            </a:r>
          </a:p>
          <a:p>
            <a:pPr lvl="1"/>
            <a:r>
              <a:rPr lang="en-US" dirty="0"/>
              <a:t>Data Modelling</a:t>
            </a:r>
          </a:p>
          <a:p>
            <a:r>
              <a:rPr lang="en-US" dirty="0"/>
              <a:t>Conclusion &amp; Recommendations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28FEBD7-59EB-4F8E-92A4-4166735F4D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6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3"/>
    </mc:Choice>
    <mc:Fallback xmlns="">
      <p:transition spd="slow" advTm="15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B7F45-ED92-4F5C-966B-96B627C4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D418-DD16-4452-97A9-35119AB3E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BLE RSSI Dataset for Indoor localization and Navigation Data Set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Goal of the project</a:t>
            </a:r>
          </a:p>
          <a:p>
            <a:pPr lvl="1"/>
            <a:r>
              <a:rPr lang="en-US" dirty="0"/>
              <a:t>Identify boundaries of each beacon’s signal</a:t>
            </a:r>
          </a:p>
          <a:p>
            <a:r>
              <a:rPr lang="en-US" dirty="0"/>
              <a:t>Location</a:t>
            </a:r>
          </a:p>
          <a:p>
            <a:pPr lvl="1"/>
            <a:r>
              <a:rPr lang="en-US" dirty="0"/>
              <a:t>Row (Alphabetical value)</a:t>
            </a:r>
          </a:p>
          <a:p>
            <a:pPr lvl="1"/>
            <a:r>
              <a:rPr lang="en-US" dirty="0"/>
              <a:t>Column (Numerical value)</a:t>
            </a:r>
          </a:p>
          <a:p>
            <a:r>
              <a:rPr lang="en-US" dirty="0"/>
              <a:t>RSSI measurement</a:t>
            </a:r>
          </a:p>
          <a:p>
            <a:pPr lvl="1"/>
            <a:r>
              <a:rPr lang="en-US" dirty="0"/>
              <a:t>Negative values</a:t>
            </a:r>
          </a:p>
          <a:p>
            <a:pPr lvl="1"/>
            <a:r>
              <a:rPr lang="en-US" dirty="0"/>
              <a:t>Out of Range values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2CC15EC-5F58-4704-A3EA-4CBBD60F09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0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359"/>
    </mc:Choice>
    <mc:Fallback xmlns="">
      <p:transition spd="slow" advTm="46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85B92-3397-4990-9141-86C682492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Hypothesis/Questions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D1CA8-4BAD-434F-AE58-386F99D87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out if a location has no signal</a:t>
            </a:r>
          </a:p>
          <a:p>
            <a:pPr lvl="1"/>
            <a:r>
              <a:rPr lang="en-US" dirty="0"/>
              <a:t>Hypothesis: None. Everywhere in the library should have signal.</a:t>
            </a:r>
          </a:p>
          <a:p>
            <a:r>
              <a:rPr lang="en-US" dirty="0"/>
              <a:t>Find out the popularity of a beacon.</a:t>
            </a:r>
          </a:p>
          <a:p>
            <a:pPr lvl="1"/>
            <a:r>
              <a:rPr lang="en-US" dirty="0"/>
              <a:t>Based on the locations bounded by each beacon</a:t>
            </a:r>
          </a:p>
          <a:p>
            <a:pPr lvl="1"/>
            <a:r>
              <a:rPr lang="en-US" dirty="0"/>
              <a:t>Hypothesis: Study areas/walkway more popular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8A4C8A9-36A6-4062-AB64-FC2E5E8ACF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8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60"/>
    </mc:Choice>
    <mc:Fallback xmlns="">
      <p:transition spd="slow" advTm="42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9B594-CB3D-472B-A886-0ED87F22C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Steps – 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E8F38-A4B0-43D8-9626-8948DFBF6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Removed Date</a:t>
            </a:r>
          </a:p>
          <a:p>
            <a:pPr lvl="1"/>
            <a:r>
              <a:rPr lang="en-US" dirty="0"/>
              <a:t>Not useful information in Data exploration and modelling</a:t>
            </a:r>
          </a:p>
          <a:p>
            <a:r>
              <a:rPr lang="en-US" dirty="0"/>
              <a:t>Change all values to positive</a:t>
            </a:r>
          </a:p>
          <a:p>
            <a:pPr lvl="1"/>
            <a:r>
              <a:rPr lang="en-US" dirty="0"/>
              <a:t>Add 200 to all values</a:t>
            </a:r>
          </a:p>
          <a:p>
            <a:pPr lvl="1"/>
            <a:r>
              <a:rPr lang="en-US" dirty="0"/>
              <a:t>Data exploration and modelling may have issues when values are </a:t>
            </a:r>
            <a:r>
              <a:rPr lang="en-US" dirty="0" err="1"/>
              <a:t>NaN</a:t>
            </a: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160DB85-BA21-4CBD-94C1-65F79D4FE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6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87"/>
    </mc:Choice>
    <mc:Fallback xmlns="">
      <p:transition spd="slow" advTm="32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9B594-CB3D-472B-A886-0ED87F22C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Steps – Data Exploration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9EFF5F-3882-4D20-BB54-E9B4A8CC7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26 Graphs</a:t>
            </a:r>
          </a:p>
          <a:p>
            <a:pPr lvl="1"/>
            <a:r>
              <a:rPr lang="en-US" dirty="0"/>
              <a:t>2 for each beacon, 13 beacon in total</a:t>
            </a:r>
          </a:p>
          <a:p>
            <a:pPr lvl="2"/>
            <a:r>
              <a:rPr lang="en-US" dirty="0"/>
              <a:t>Scatter Plot – RSSI measurement for each location</a:t>
            </a:r>
          </a:p>
          <a:p>
            <a:pPr lvl="2"/>
            <a:r>
              <a:rPr lang="en-US" dirty="0"/>
              <a:t>Bar chart -  Count number of locations picked up per beacon</a:t>
            </a:r>
          </a:p>
          <a:p>
            <a:r>
              <a:rPr lang="en-US" dirty="0"/>
              <a:t>1 block of code</a:t>
            </a:r>
          </a:p>
          <a:p>
            <a:pPr lvl="1"/>
            <a:r>
              <a:rPr lang="en-US" dirty="0"/>
              <a:t>Determine the number of rows detected per beacon.</a:t>
            </a:r>
          </a:p>
          <a:p>
            <a:pPr lvl="1"/>
            <a:endParaRPr lang="en-US" dirty="0"/>
          </a:p>
          <a:p>
            <a:r>
              <a:rPr lang="en-US" dirty="0"/>
              <a:t>Beacons (and its count) sensed by each location</a:t>
            </a:r>
          </a:p>
          <a:p>
            <a:pPr lvl="1"/>
            <a:r>
              <a:rPr lang="en-US" dirty="0"/>
              <a:t>(Note: Not included)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52D1EAA-D0A5-49EA-B019-D419DA683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6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04"/>
    </mc:Choice>
    <mc:Fallback xmlns="">
      <p:transition spd="slow" advTm="54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7FCEF-3A9A-4111-A057-1E54C7D9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Steps – Data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8D1AD-FE9B-4D6C-A0E9-5A9DD82F6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Supervised Vs Unsupervised Learning</a:t>
            </a:r>
          </a:p>
          <a:p>
            <a:pPr lvl="1"/>
            <a:r>
              <a:rPr lang="en-US" dirty="0"/>
              <a:t>Classification (Supervised Learning) is chosen</a:t>
            </a:r>
          </a:p>
          <a:p>
            <a:r>
              <a:rPr lang="en-US" dirty="0"/>
              <a:t>Feature selection</a:t>
            </a:r>
          </a:p>
          <a:p>
            <a:pPr lvl="1"/>
            <a:r>
              <a:rPr lang="en-US" dirty="0" err="1"/>
              <a:t>SelectKBest</a:t>
            </a:r>
            <a:r>
              <a:rPr lang="en-US" dirty="0"/>
              <a:t> instead of Hill Climbing</a:t>
            </a:r>
          </a:p>
          <a:p>
            <a:r>
              <a:rPr lang="en-US" dirty="0"/>
              <a:t>Splitting data</a:t>
            </a:r>
          </a:p>
          <a:p>
            <a:pPr lvl="1"/>
            <a:r>
              <a:rPr lang="en-US" dirty="0" err="1"/>
              <a:t>TrainValid</a:t>
            </a:r>
            <a:r>
              <a:rPr lang="en-US" dirty="0"/>
              <a:t> &amp; Test dataset</a:t>
            </a:r>
          </a:p>
          <a:p>
            <a:pPr lvl="2"/>
            <a:r>
              <a:rPr lang="en-US" dirty="0" err="1"/>
              <a:t>TrainValid</a:t>
            </a:r>
            <a:r>
              <a:rPr lang="en-US" dirty="0"/>
              <a:t> (80%)</a:t>
            </a:r>
          </a:p>
          <a:p>
            <a:pPr lvl="3"/>
            <a:r>
              <a:rPr lang="en-US" dirty="0"/>
              <a:t>K fold Cross Validation</a:t>
            </a:r>
          </a:p>
          <a:p>
            <a:pPr lvl="4"/>
            <a:r>
              <a:rPr lang="en-US" dirty="0"/>
              <a:t>Train dataset (75%)</a:t>
            </a:r>
          </a:p>
          <a:p>
            <a:pPr lvl="4"/>
            <a:r>
              <a:rPr lang="en-US" dirty="0"/>
              <a:t>Valid dataset (25%)</a:t>
            </a:r>
          </a:p>
          <a:p>
            <a:pPr lvl="2"/>
            <a:r>
              <a:rPr lang="en-US" dirty="0"/>
              <a:t>Test (20%)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1ED7C1-F515-401F-9EB7-CD959A7BF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654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99"/>
    </mc:Choice>
    <mc:Fallback xmlns="">
      <p:transition spd="slow" advTm="54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9B594-CB3D-472B-A886-0ED87F22C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Steps – Data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E8F38-A4B0-43D8-9626-8948DFBF6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 Nearest </a:t>
            </a:r>
            <a:r>
              <a:rPr lang="en-US" dirty="0" err="1"/>
              <a:t>Neighbour</a:t>
            </a:r>
            <a:r>
              <a:rPr lang="en-US" dirty="0"/>
              <a:t> (KNN)</a:t>
            </a:r>
          </a:p>
          <a:p>
            <a:pPr lvl="1"/>
            <a:r>
              <a:rPr lang="en-US" dirty="0"/>
              <a:t>Hyperparameters to consider – </a:t>
            </a:r>
            <a:r>
              <a:rPr lang="en-US" dirty="0" err="1"/>
              <a:t>n_neighbor</a:t>
            </a:r>
            <a:r>
              <a:rPr lang="en-US" dirty="0"/>
              <a:t>, weight, p value</a:t>
            </a:r>
          </a:p>
          <a:p>
            <a:pPr lvl="1"/>
            <a:r>
              <a:rPr lang="en-US" dirty="0"/>
              <a:t>Brute force hyperparameters</a:t>
            </a:r>
          </a:p>
          <a:p>
            <a:r>
              <a:rPr lang="en-US" dirty="0"/>
              <a:t>Decision Tree (DT)</a:t>
            </a:r>
          </a:p>
          <a:p>
            <a:pPr lvl="1"/>
            <a:r>
              <a:rPr lang="en-US" dirty="0"/>
              <a:t>Hyperparameters to consider – criterion, </a:t>
            </a:r>
            <a:r>
              <a:rPr lang="en-US" dirty="0" err="1"/>
              <a:t>max_features</a:t>
            </a:r>
            <a:r>
              <a:rPr lang="en-US" dirty="0"/>
              <a:t>, </a:t>
            </a:r>
            <a:r>
              <a:rPr lang="en-US" dirty="0" err="1"/>
              <a:t>min_samples_split</a:t>
            </a:r>
            <a:r>
              <a:rPr lang="en-US" dirty="0"/>
              <a:t>, </a:t>
            </a:r>
            <a:r>
              <a:rPr lang="en-US" dirty="0" err="1"/>
              <a:t>min_samples_leaf</a:t>
            </a:r>
            <a:r>
              <a:rPr lang="en-US" dirty="0"/>
              <a:t>, </a:t>
            </a:r>
            <a:r>
              <a:rPr lang="en-US" dirty="0" err="1"/>
              <a:t>max_depth</a:t>
            </a:r>
            <a:endParaRPr lang="en-US" dirty="0"/>
          </a:p>
          <a:p>
            <a:pPr lvl="1"/>
            <a:r>
              <a:rPr lang="en-US" dirty="0"/>
              <a:t>Brute force is inefficient</a:t>
            </a:r>
          </a:p>
          <a:p>
            <a:pPr lvl="1"/>
            <a:r>
              <a:rPr lang="en-US" dirty="0"/>
              <a:t>My own theory failed (see report and code)</a:t>
            </a:r>
          </a:p>
          <a:p>
            <a:pPr lvl="1"/>
            <a:r>
              <a:rPr lang="en-US" dirty="0"/>
              <a:t>Only </a:t>
            </a:r>
            <a:r>
              <a:rPr lang="en-US" dirty="0" err="1"/>
              <a:t>max_depth</a:t>
            </a:r>
            <a:r>
              <a:rPr lang="en-US" dirty="0"/>
              <a:t> is changed</a:t>
            </a:r>
          </a:p>
          <a:p>
            <a:pPr lvl="1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07AD28-C54B-4682-81FF-4EA18CDAA8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6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525"/>
    </mc:Choice>
    <mc:Fallback xmlns="">
      <p:transition spd="slow" advTm="29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1A961-27A3-4268-82F0-C8804BDF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21BD2-D5D1-4D0A-BEAA-50B7DE957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 with dataset</a:t>
            </a:r>
          </a:p>
          <a:p>
            <a:pPr lvl="1"/>
            <a:r>
              <a:rPr lang="en-US" dirty="0"/>
              <a:t>Lack of data for all beacons</a:t>
            </a:r>
          </a:p>
          <a:p>
            <a:pPr lvl="1"/>
            <a:r>
              <a:rPr lang="en-US" dirty="0"/>
              <a:t>Not all locations are covered</a:t>
            </a:r>
          </a:p>
          <a:p>
            <a:r>
              <a:rPr lang="en-US" dirty="0"/>
              <a:t>Model can still predict locations</a:t>
            </a:r>
          </a:p>
          <a:p>
            <a:pPr lvl="1"/>
            <a:r>
              <a:rPr lang="en-US" dirty="0"/>
              <a:t>To create the boundaries of each beacon</a:t>
            </a:r>
          </a:p>
          <a:p>
            <a:endParaRPr lang="en-US" dirty="0"/>
          </a:p>
          <a:p>
            <a:r>
              <a:rPr lang="en-US" dirty="0"/>
              <a:t>Learning concepts of how to play with data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8C21B5E-71E2-46FF-A423-E9E5401E99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0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96"/>
    </mc:Choice>
    <mc:Fallback xmlns="">
      <p:transition spd="slow" advTm="45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210</TotalTime>
  <Words>455</Words>
  <Application>Microsoft Office PowerPoint</Application>
  <PresentationFormat>Widescreen</PresentationFormat>
  <Paragraphs>89</Paragraphs>
  <Slides>11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Practical Data Science  Assignment 2 Presentation</vt:lpstr>
      <vt:lpstr>Table of contents</vt:lpstr>
      <vt:lpstr>Introduction</vt:lpstr>
      <vt:lpstr>Hypothesis/Questions</vt:lpstr>
      <vt:lpstr>Modelling Steps – Data Preparation</vt:lpstr>
      <vt:lpstr>Modelling Steps – Data Exploration</vt:lpstr>
      <vt:lpstr>Modelling Steps – Data Modelling</vt:lpstr>
      <vt:lpstr>Modelling Steps – Data Modelling</vt:lpstr>
      <vt:lpstr>Conclusion &amp; Recommendation</vt:lpstr>
      <vt:lpstr>End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Jialun Darren Huang</dc:creator>
  <cp:lastModifiedBy>Jialun Darren Huang</cp:lastModifiedBy>
  <cp:revision>24</cp:revision>
  <dcterms:created xsi:type="dcterms:W3CDTF">2020-06-10T08:49:05Z</dcterms:created>
  <dcterms:modified xsi:type="dcterms:W3CDTF">2020-06-10T12:20:14Z</dcterms:modified>
</cp:coreProperties>
</file>

<file path=docProps/thumbnail.jpeg>
</file>